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32" r:id="rId4"/>
    <p:sldId id="325" r:id="rId5"/>
    <p:sldId id="326" r:id="rId6"/>
    <p:sldId id="319" r:id="rId7"/>
    <p:sldId id="327" r:id="rId8"/>
    <p:sldId id="322" r:id="rId9"/>
    <p:sldId id="32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齐云霞" initials="齐" lastIdx="0" clrIdx="0"/>
  <p:cmAuthor id="2" name="cq" initials="c" lastIdx="3" clrIdx="0"/>
  <p:cmAuthor id="3" name="齐云霞  你好" initials="齐" lastIdx="1" clrIdx="1"/>
  <p:cmAuthor id="4" name="999宝藏网" initials="9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02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24" y="-30"/>
      </p:cViewPr>
      <p:guideLst>
        <p:guide orient="horz" pos="214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5.xml"/><Relationship Id="rId3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../media/image3.png"/><Relationship Id="rId6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4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16.xml"/><Relationship Id="rId3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8.xml"/><Relationship Id="rId3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image" Target="../media/image1.jpeg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image" Target="../media/image2.pn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image" Target="../media/image3.png"/><Relationship Id="rId5" Type="http://schemas.openxmlformats.org/officeDocument/2006/relationships/tags" Target="../tags/tag34.xml"/><Relationship Id="rId4" Type="http://schemas.openxmlformats.org/officeDocument/2006/relationships/image" Target="../media/image2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../media/image2.png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image" Target="../media/image3.png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image" Target="../media/image3.png"/><Relationship Id="rId5" Type="http://schemas.openxmlformats.org/officeDocument/2006/relationships/tags" Target="../tags/tag60.xml"/><Relationship Id="rId4" Type="http://schemas.openxmlformats.org/officeDocument/2006/relationships/image" Target="../media/image2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image" Target="../media/image3.png"/><Relationship Id="rId5" Type="http://schemas.openxmlformats.org/officeDocument/2006/relationships/tags" Target="../tags/tag69.xm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6.png"/><Relationship Id="rId5" Type="http://schemas.openxmlformats.org/officeDocument/2006/relationships/tags" Target="../tags/tag80.xml"/><Relationship Id="rId4" Type="http://schemas.openxmlformats.org/officeDocument/2006/relationships/image" Target="../media/image2.png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简单元素_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893"/>
            <a:ext cx="12171714" cy="6856214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1652270" y="2283640"/>
            <a:ext cx="8890064" cy="826165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09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1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4" name="标题 5"/>
          <p:cNvSpPr>
            <a:spLocks noGrp="1"/>
          </p:cNvSpPr>
          <p:nvPr>
            <p:ph type="ctrTitle" idx="2" hasCustomPrompt="1"/>
            <p:custDataLst>
              <p:tags r:id="rId5"/>
            </p:custDataLst>
          </p:nvPr>
        </p:nvSpPr>
        <p:spPr>
          <a:xfrm>
            <a:off x="1652270" y="3289931"/>
            <a:ext cx="8890064" cy="1230310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200" b="1" i="0" u="none" strike="noStrike" kern="1200" cap="none" spc="7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7" name="图片 6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1827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4012"/>
            <a:ext cx="10852237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3153"/>
            <a:ext cx="10852237" cy="538750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5153" y="1858366"/>
            <a:ext cx="3235350" cy="3141257"/>
          </a:xfrm>
          <a:prstGeom prst="rect">
            <a:avLst/>
          </a:prstGeom>
        </p:spPr>
      </p:pic>
      <p:pic>
        <p:nvPicPr>
          <p:cNvPr id="3" name="图片 2" descr="图片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205"/>
            <a:ext cx="720090" cy="719902"/>
          </a:xfrm>
          <a:prstGeom prst="rect">
            <a:avLst/>
          </a:prstGeom>
        </p:spPr>
      </p:pic>
      <p:pic>
        <p:nvPicPr>
          <p:cNvPr id="2" name="图片 1" descr="图片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471910" y="893"/>
            <a:ext cx="720090" cy="71990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2"/>
          <p:cNvSpPr/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236" y="2976716"/>
            <a:ext cx="6857365" cy="825119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8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0965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165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9" name="标题 3"/>
          <p:cNvSpPr/>
          <p:nvPr>
            <p:ph type="ctrTitle" idx="2" hasCustomPrompt="1"/>
            <p:custDataLst>
              <p:tags r:id="rId9"/>
            </p:custDataLst>
          </p:nvPr>
        </p:nvSpPr>
        <p:spPr>
          <a:xfrm>
            <a:off x="4521236" y="2000975"/>
            <a:ext cx="6858000" cy="845600"/>
          </a:xfrm>
        </p:spPr>
        <p:txBody>
          <a:bodyPr vert="horz" wrap="square" lIns="0" tIns="0" rIns="0" bIns="0" rtlCol="0" anchor="b" anchorCtr="0">
            <a:normAutofit fontScale="9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500" b="1" i="0" u="none" strike="noStrike" kern="1200" cap="none" spc="5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8" name="图片 7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1827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4012"/>
            <a:ext cx="10852237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3153"/>
            <a:ext cx="5283242" cy="538750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3153"/>
            <a:ext cx="5283242" cy="5387504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10" name="图片 9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1827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4012"/>
            <a:ext cx="10852237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3153"/>
            <a:ext cx="5283242" cy="380904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7052"/>
            <a:ext cx="5283200" cy="493346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3153"/>
            <a:ext cx="5283242" cy="38090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7052"/>
            <a:ext cx="5283242" cy="493346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498080" y="1298264"/>
            <a:ext cx="4389120" cy="4261472"/>
          </a:xfrm>
          <a:prstGeom prst="rect">
            <a:avLst/>
          </a:prstGeom>
        </p:spPr>
      </p:pic>
      <p:pic>
        <p:nvPicPr>
          <p:cNvPr id="6" name="图片 5" descr="图片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893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8" name="图片 7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1827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4012"/>
            <a:ext cx="10852237" cy="441849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3153"/>
            <a:ext cx="5283242" cy="5387504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3153"/>
            <a:ext cx="5283242" cy="5387504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7" name="图片 6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1827"/>
            <a:ext cx="720090" cy="719902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3153"/>
            <a:ext cx="950984" cy="5387504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3145"/>
            <a:ext cx="9828101" cy="5387504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2" name="图片 1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1827"/>
            <a:ext cx="720090" cy="71990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3153"/>
            <a:ext cx="10852237" cy="53875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简单元素_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143" y="893"/>
            <a:ext cx="12171714" cy="685621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2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1652270" y="2015644"/>
            <a:ext cx="8890064" cy="135310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3709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828165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2853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652270" y="3551814"/>
            <a:ext cx="8890064" cy="1230310"/>
          </a:xfrm>
        </p:spPr>
        <p:txBody>
          <a:bodyPr vert="horz" wrap="square" lIns="0" tIns="0" rIns="0" bIns="0" rtlCol="0" anchor="ctr" anchorCtr="0">
            <a:normAutofit/>
          </a:bodyPr>
          <a:lstStyle>
            <a:lvl1pPr marL="0" marR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7600" b="1" i="0" u="none" strike="noStrike" kern="1200" cap="none" spc="7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1827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3214"/>
            <a:ext cx="11602796" cy="6251560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893"/>
            <a:ext cx="720090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768"/>
            <a:ext cx="9626400" cy="723412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930"/>
            <a:ext cx="9626600" cy="344430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9904"/>
            <a:ext cx="4827588" cy="686700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9904"/>
            <a:ext cx="720090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205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1092"/>
            <a:ext cx="3960000" cy="88177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434"/>
            <a:ext cx="3956400" cy="409213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70630"/>
            <a:ext cx="6480001" cy="50866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9904"/>
            <a:ext cx="12189600" cy="2659703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6137205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890"/>
            <a:ext cx="10976400" cy="626237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60061"/>
            <a:ext cx="10975975" cy="827784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162"/>
            <a:ext cx="10965600" cy="342990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8783"/>
            <a:ext cx="12189600" cy="1828324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893"/>
            <a:ext cx="720090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471910" y="-4485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1" y="670319"/>
            <a:ext cx="10976400" cy="565053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655"/>
            <a:ext cx="10990800" cy="32103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79944"/>
            <a:ext cx="11001600" cy="10113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9904"/>
            <a:ext cx="12189600" cy="914162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9904"/>
            <a:ext cx="720090" cy="719902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37205"/>
            <a:ext cx="720090" cy="7199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8431"/>
            <a:ext cx="11037600" cy="44184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660"/>
            <a:ext cx="5342400" cy="289364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660"/>
            <a:ext cx="5367600" cy="289364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439"/>
            <a:ext cx="5342400" cy="7809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2840"/>
            <a:ext cx="5367600" cy="78099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60043"/>
            <a:ext cx="12189600" cy="4937909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 b="1">
              <a:solidFill>
                <a:schemeClr val="lt1"/>
              </a:solidFill>
            </a:endParaRPr>
          </a:p>
        </p:txBody>
      </p:sp>
      <p:pic>
        <p:nvPicPr>
          <p:cNvPr id="8" name="图片 7" descr="图片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38461" y="5104025"/>
            <a:ext cx="1753527" cy="1753070"/>
          </a:xfrm>
          <a:prstGeom prst="rect">
            <a:avLst/>
          </a:prstGeom>
        </p:spPr>
      </p:pic>
      <p:pic>
        <p:nvPicPr>
          <p:cNvPr id="6" name="图片 5" descr="图片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-9906"/>
            <a:ext cx="1753527" cy="175307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744"/>
            <a:ext cx="9144000" cy="2386178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687"/>
            <a:ext cx="9144000" cy="1655569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88.xml"/><Relationship Id="rId20" Type="http://schemas.openxmlformats.org/officeDocument/2006/relationships/tags" Target="../tags/tag8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8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237E2-752B-485C-922A-174DD86BBC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C178-D469-4FB1-BFFB-521C99D204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4008"/>
            <a:ext cx="10852237" cy="44184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2041"/>
            <a:ext cx="10852237" cy="5387504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072"/>
            <a:ext cx="2700000" cy="31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072"/>
            <a:ext cx="3960000" cy="31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072"/>
            <a:ext cx="2700000" cy="3167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9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5995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6765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1652126" y="3011760"/>
            <a:ext cx="8887749" cy="0"/>
          </a:xfrm>
          <a:prstGeom prst="line">
            <a:avLst/>
          </a:prstGeom>
          <a:ln>
            <a:solidFill>
              <a:schemeClr val="dk1">
                <a:lumMod val="75000"/>
                <a:lumOff val="25000"/>
              </a:schemeClr>
            </a:solidFill>
            <a:prstDash val="dash"/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 txBox="1"/>
          <p:nvPr>
            <p:ph type="subTitle" idx="3"/>
            <p:custDataLst>
              <p:tags r:id="rId2"/>
            </p:custDataLst>
          </p:nvPr>
        </p:nvSpPr>
        <p:spPr>
          <a:xfrm>
            <a:off x="4159250" y="3536950"/>
            <a:ext cx="3872865" cy="436245"/>
          </a:xfrm>
          <a:noFill/>
        </p:spPr>
        <p:txBody>
          <a:bodyPr vert="horz" wrap="square" rtlCol="0">
            <a:normAutofit fontScale="40000"/>
          </a:bodyPr>
          <a:p>
            <a:pPr lvl="0" algn="dist">
              <a:buFontTx/>
            </a:pPr>
            <a:r>
              <a:rPr sz="6600" b="1" spc="0" noProof="1">
                <a:solidFill>
                  <a:schemeClr val="accent1"/>
                </a:solidFill>
                <a:cs typeface="+mn-cs"/>
                <a:sym typeface="+mn-ea"/>
              </a:rPr>
              <a:t>完工产品与在产品分配表</a:t>
            </a:r>
            <a:endParaRPr sz="6600" b="1" spc="0" noProof="1">
              <a:solidFill>
                <a:schemeClr val="accent1"/>
              </a:solidFill>
              <a:cs typeface="+mn-cs"/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ctrTitle" idx="2"/>
            <p:custDataLst>
              <p:tags r:id="rId3"/>
            </p:custDataLst>
          </p:nvPr>
        </p:nvSpPr>
        <p:spPr>
          <a:xfrm>
            <a:off x="1652126" y="1836537"/>
            <a:ext cx="8887749" cy="1125854"/>
          </a:xfrm>
        </p:spPr>
        <p:txBody>
          <a:bodyPr>
            <a:normAutofit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altLang="zh-CN">
                <a:solidFill>
                  <a:schemeClr val="dk1">
                    <a:lumMod val="65000"/>
                    <a:lumOff val="35000"/>
                  </a:schemeClr>
                </a:solidFill>
                <a:sym typeface="+mn-ea"/>
              </a:rPr>
              <a:t>财务决策实训</a:t>
            </a:r>
            <a:endParaRPr lang="zh-CN" altLang="en-US" sz="7200">
              <a:solidFill>
                <a:schemeClr val="dk1">
                  <a:lumMod val="85000"/>
                  <a:lumOff val="15000"/>
                </a:schemeClr>
              </a:solidFill>
              <a:uFillTx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12D86"/>
            </a:gs>
            <a:gs pos="0">
              <a:srgbClr val="0E255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4" y="916652"/>
            <a:ext cx="11450473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第一步：</a:t>
            </a:r>
            <a:r>
              <a:rPr lang="zh-CN" altLang="en-US" sz="19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计提固定资产折旧</a:t>
            </a:r>
            <a:endParaRPr lang="en-US" altLang="zh-CN" sz="1900" b="1" dirty="0" smtClean="0">
              <a:solidFill>
                <a:srgbClr val="FFFF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dirty="0" smtClean="0">
                <a:solidFill>
                  <a:schemeClr val="bg1"/>
                </a:solidFill>
              </a:rPr>
              <a:t>编制固定资产明细表，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“</a:t>
            </a:r>
            <a:r>
              <a:rPr lang="zh-CN" altLang="en-US" sz="1900" b="1" u="sng" dirty="0" smtClean="0">
                <a:solidFill>
                  <a:schemeClr val="bg1"/>
                </a:solidFill>
              </a:rPr>
              <a:t>出纳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在凭证录入中，</a:t>
            </a:r>
            <a:r>
              <a:rPr lang="zh-CN" altLang="en-US" sz="1900" dirty="0" smtClean="0">
                <a:solidFill>
                  <a:schemeClr val="bg1"/>
                </a:solidFill>
              </a:rPr>
              <a:t>根据固定资产明细表，在凭证录入编写固定资产折旧计提分录</a:t>
            </a:r>
            <a:r>
              <a:rPr lang="zh-CN" altLang="en-US" sz="1900" dirty="0" smtClean="0">
                <a:solidFill>
                  <a:srgbClr val="FF0000"/>
                </a:solidFill>
              </a:rPr>
              <a:t>（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注意：起始月不用计提折旧</a:t>
            </a:r>
            <a:r>
              <a:rPr lang="en-US" altLang="zh-CN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次月起需要计提）</a:t>
            </a:r>
            <a:endParaRPr lang="zh-CN" altLang="en-US" sz="1900" b="1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84" y="1883384"/>
            <a:ext cx="11450473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第二步：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）填制工资薪酬费用分配表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）计提当月职工薪酬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到电算化</a:t>
            </a:r>
            <a:r>
              <a:rPr lang="zh-CN" altLang="en-US" sz="1900" b="1" dirty="0" smtClean="0">
                <a:solidFill>
                  <a:schemeClr val="bg1"/>
                </a:solidFill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凭证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395784" y="3436681"/>
            <a:ext cx="11450473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第三步：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）填制制造费用分配表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）结转制造费用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到电算化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95784" y="5083341"/>
            <a:ext cx="11450473" cy="158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第四步：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）填制完工产品和在产品分配表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新增→内容录入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）结转完工产品成本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电算化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endParaRPr lang="zh-CN" altLang="en-US" sz="20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784" y="206231"/>
            <a:ext cx="115723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defTabSz="608965"/>
            <a:r>
              <a:rPr lang="zh-CN" altLang="en-US" sz="24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月末资产折旧表及各分配表注意事项</a:t>
            </a:r>
            <a:r>
              <a:rPr lang="zh-CN" altLang="en-US" sz="24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（重要：一定要按顺序做，不能跳步！！！） ：</a:t>
            </a:r>
            <a:endParaRPr lang="zh-CN" altLang="en-US" sz="2400" b="1" dirty="0">
              <a:solidFill>
                <a:srgbClr val="FFFF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"/>
          <a:srcRect r="-1043" b="7995"/>
          <a:stretch>
            <a:fillRect/>
          </a:stretch>
        </p:blipFill>
        <p:spPr bwMode="auto">
          <a:xfrm>
            <a:off x="739132" y="336260"/>
            <a:ext cx="10960585" cy="598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圆角矩形 13"/>
          <p:cNvSpPr/>
          <p:nvPr/>
        </p:nvSpPr>
        <p:spPr>
          <a:xfrm>
            <a:off x="3246331" y="4596552"/>
            <a:ext cx="678992" cy="17113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09605" y="1307354"/>
            <a:ext cx="520992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第四步（</a:t>
            </a:r>
            <a:r>
              <a:rPr lang="en-US" altLang="zh-CN" sz="2000" dirty="0"/>
              <a:t>1</a:t>
            </a:r>
            <a:r>
              <a:rPr lang="zh-CN" altLang="en-US" sz="2000" dirty="0" smtClean="0"/>
              <a:t>）：填制完工产品分配表</a:t>
            </a:r>
            <a:endParaRPr lang="en-US" altLang="zh-CN" sz="2000" dirty="0">
              <a:sym typeface="+mn-ea"/>
            </a:endParaRPr>
          </a:p>
        </p:txBody>
      </p:sp>
      <p:pic>
        <p:nvPicPr>
          <p:cNvPr id="7" name="图片 6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163" y="336261"/>
            <a:ext cx="8739846" cy="650365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71332" y="3437410"/>
            <a:ext cx="859110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ym typeface="+mn-ea"/>
              </a:rPr>
              <a:t>注意：生产多少中产品就生成多少张“完工产品与月末在产品成本分配表”</a:t>
            </a:r>
            <a:endParaRPr lang="en-US" altLang="zh-CN" sz="2000" dirty="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25" y="179500"/>
            <a:ext cx="9451059" cy="6540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8796"/>
            <a:ext cx="12192000" cy="538223"/>
            <a:chOff x="0" y="6400800"/>
            <a:chExt cx="12192000" cy="457200"/>
          </a:xfrm>
        </p:grpSpPr>
        <p:sp>
          <p:nvSpPr>
            <p:cNvPr id="6" name="矩形 5"/>
            <p:cNvSpPr/>
            <p:nvPr/>
          </p:nvSpPr>
          <p:spPr>
            <a:xfrm>
              <a:off x="2885954" y="6400800"/>
              <a:ext cx="9306046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539433" y="6400800"/>
              <a:ext cx="9306046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400800"/>
              <a:ext cx="9306046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" y="4827270"/>
            <a:ext cx="10963275" cy="1952625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635" y="122555"/>
            <a:ext cx="12218670" cy="452431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1600" b="1" spc="3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1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月初在产品成本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”</a:t>
            </a:r>
            <a:r>
              <a:rPr lang="en-US" altLang="zh-CN" sz="1600" b="1" spc="300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=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上月月末在产品成本（首月为零）；</a:t>
            </a:r>
            <a:endParaRPr lang="zh-CN" altLang="en-US" sz="1600" b="1" spc="3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2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“</a:t>
            </a:r>
            <a:r>
              <a:rPr 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本月生产费用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，提取位置：</a:t>
            </a:r>
            <a:r>
              <a:rPr 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明细账（未过账）中的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“5001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生产成本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科目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下的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料，工，费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明细金额填写；</a:t>
            </a:r>
            <a:endParaRPr lang="zh-CN" altLang="en-US" sz="1600" b="1" spc="3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0" lang="en-US" altLang="zh-CN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3</a:t>
            </a:r>
            <a:r>
              <a:rPr kumimoji="0" lang="zh-CN" altLang="en-US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、</a:t>
            </a:r>
            <a:r>
              <a:rPr kumimoji="0" lang="en-US" altLang="zh-CN" sz="1600" b="1" i="0" u="none" strike="noStrike" kern="1200" cap="none" spc="300" normalizeH="0" baseline="0" noProof="1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</a:t>
            </a:r>
            <a:r>
              <a:rPr kumimoji="0" lang="zh-CN" sz="1600" b="1" i="0" u="none" strike="noStrike" kern="1200" cap="none" spc="300" normalizeH="0" baseline="0" noProof="1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完工产品量</a:t>
            </a:r>
            <a:r>
              <a:rPr kumimoji="0" lang="en-US" altLang="zh-CN" sz="1600" b="1" i="0" u="none" strike="noStrike" kern="1200" cap="none" spc="300" normalizeH="0" baseline="0" noProof="1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kumimoji="0" lang="zh-CN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根据此表下方系统提供的</a:t>
            </a:r>
            <a:r>
              <a:rPr kumimoji="0" lang="en-US" altLang="zh-CN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</a:t>
            </a:r>
            <a:r>
              <a:rPr kumimoji="0" lang="zh-CN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入库单</a:t>
            </a:r>
            <a:r>
              <a:rPr kumimoji="0" lang="en-US" altLang="zh-CN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kumimoji="0" lang="zh-CN" altLang="en-US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中对应的产品的数量合</a:t>
            </a:r>
            <a:r>
              <a:rPr kumimoji="0" lang="zh-CN" sz="16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算</a:t>
            </a:r>
            <a:r>
              <a:rPr kumimoji="0" lang="zh-CN" sz="1400" b="1" i="0" u="none" strike="noStrike" kern="1200" cap="none" spc="300" normalizeH="0" baseline="0" noProof="1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（注意不要将不同的产品相加）</a:t>
            </a:r>
            <a:r>
              <a:rPr kumimoji="0" lang="zh-CN" sz="1400" b="1" i="0" u="none" strike="noStrike" kern="1200" cap="none" spc="300" normalizeH="0" baseline="0" noProof="1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；</a:t>
            </a:r>
            <a:endParaRPr kumimoji="0" lang="zh-CN" sz="1400" b="1" i="0" u="none" strike="noStrike" kern="1200" cap="none" spc="300" normalizeH="0" baseline="0" noProof="1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4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月末在产品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”</a:t>
            </a:r>
            <a:r>
              <a:rPr lang="en-US" altLang="zh-CN" sz="1600" b="1" spc="300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rPr>
              <a:t>=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 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正在生产批次中的生产数量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（在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业务信息-生产信息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”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</a:rPr>
              <a:t>中可以提取）</a:t>
            </a:r>
            <a:endParaRPr lang="zh-CN" altLang="en-US" sz="1600" b="1" spc="300" dirty="0" smtClean="0">
              <a:solidFill>
                <a:srgbClr val="0766D4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5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月末在产品约当产量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：</a:t>
            </a:r>
            <a:endParaRPr lang="zh-CN" altLang="en-US" sz="1600" b="1" spc="3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（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1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）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直接材料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的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“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月末在产品约当产量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en-US" altLang="zh-CN" sz="1600" b="1" spc="300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=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直接材料的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月末在产品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（材料一次性投放）</a:t>
            </a:r>
            <a:endParaRPr lang="en-US" altLang="zh-CN" sz="1600" b="1" spc="300" dirty="0" smtClean="0">
              <a:solidFill>
                <a:srgbClr val="0766D4"/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（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2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）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直接人工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和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“制造费用”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的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“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月末在产品约当产量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en-US" altLang="zh-CN" sz="1600" b="1" spc="300" dirty="0" smtClean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=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正在生产批次中生产数量</a:t>
            </a:r>
            <a:r>
              <a:rPr lang="zh-CN" altLang="en-US" sz="16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×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完工比例</a:t>
            </a:r>
            <a:endParaRPr lang="zh-CN" altLang="en-US" sz="1600" b="1" spc="300" dirty="0" smtClean="0">
              <a:solidFill>
                <a:schemeClr val="tx1"/>
              </a:solidFill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6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单位成本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”</a:t>
            </a:r>
            <a:r>
              <a:rPr lang="en-US" altLang="zh-CN" sz="16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charset="-122"/>
              </a:rPr>
              <a:t>=</a:t>
            </a:r>
            <a:r>
              <a:rPr lang="en-US" altLang="zh-CN" sz="16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 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生产成本合计</a:t>
            </a:r>
            <a:r>
              <a:rPr lang="zh-CN" altLang="en-US" sz="16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 </a:t>
            </a:r>
            <a:r>
              <a:rPr lang="zh-CN" altLang="en-US" sz="16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charset="-122"/>
              </a:rPr>
              <a:t>÷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（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完工产量</a:t>
            </a:r>
            <a:r>
              <a:rPr lang="en-US" altLang="zh-CN" sz="1600" b="1" spc="300" dirty="0" smtClean="0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+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月末在产品约当产量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）      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=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         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÷（     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+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     ）</a:t>
            </a:r>
            <a:endParaRPr lang="zh-CN" altLang="en-US" sz="1600" b="1" spc="300" dirty="0" smtClean="0">
              <a:solidFill>
                <a:schemeClr val="tx1"/>
              </a:solidFill>
              <a:latin typeface="Arial" panose="020B0604020202020204" pitchFamily="34" charset="0"/>
              <a:ea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7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月末在产品成本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” 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= 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单位成本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×月末在产品约当产量   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    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=      *</a:t>
            </a:r>
            <a:endParaRPr lang="zh-CN" altLang="en-US" sz="1600" b="1" spc="300" dirty="0" smtClean="0">
              <a:solidFill>
                <a:schemeClr val="tx1"/>
              </a:solidFill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8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、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“</a:t>
            </a:r>
            <a:r>
              <a:rPr lang="zh-CN" altLang="en-US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完工产品成本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</a:rPr>
              <a:t>” 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= 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生产成本合计 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</a:rPr>
              <a:t>- 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“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月末在产品成本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”        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=</a:t>
            </a:r>
            <a:r>
              <a:rPr lang="en-US" altLang="zh-CN" sz="1600" b="1" spc="300" dirty="0" smtClean="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         </a:t>
            </a:r>
            <a:r>
              <a:rPr lang="en-US" altLang="zh-CN" sz="1600" b="1" spc="300" dirty="0" smtClean="0">
                <a:solidFill>
                  <a:srgbClr val="0766D4"/>
                </a:solidFill>
                <a:latin typeface="Arial" panose="020B0604020202020204" pitchFamily="34" charset="0"/>
                <a:ea typeface="幼圆" panose="02010509060101010101" charset="-122"/>
                <a:sym typeface="+mn-ea"/>
              </a:rPr>
              <a:t>-</a:t>
            </a:r>
            <a:endParaRPr lang="en-US" altLang="zh-CN" sz="1600" b="1" spc="300" dirty="0" smtClean="0">
              <a:solidFill>
                <a:srgbClr val="0766D4"/>
              </a:solidFill>
              <a:latin typeface="Arial" panose="020B0604020202020204" pitchFamily="34" charset="0"/>
              <a:ea typeface="幼圆" panose="02010509060101010101" charset="-122"/>
              <a:sym typeface="+mn-ea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708775" y="521335"/>
            <a:ext cx="358140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1</a:t>
            </a:r>
            <a:endParaRPr lang="en-US" altLang="zh-CN" b="1"/>
          </a:p>
        </p:txBody>
      </p:sp>
      <p:sp>
        <p:nvSpPr>
          <p:cNvPr id="38" name="椭圆 37"/>
          <p:cNvSpPr/>
          <p:nvPr/>
        </p:nvSpPr>
        <p:spPr>
          <a:xfrm>
            <a:off x="1104900" y="4966335"/>
            <a:ext cx="358140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39" name="椭圆 38"/>
          <p:cNvSpPr/>
          <p:nvPr/>
        </p:nvSpPr>
        <p:spPr>
          <a:xfrm>
            <a:off x="1104900" y="1264285"/>
            <a:ext cx="358140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2</a:t>
            </a:r>
            <a:endParaRPr lang="en-US" altLang="zh-CN" b="1"/>
          </a:p>
        </p:txBody>
      </p:sp>
      <p:sp>
        <p:nvSpPr>
          <p:cNvPr id="40" name="椭圆 39"/>
          <p:cNvSpPr/>
          <p:nvPr/>
        </p:nvSpPr>
        <p:spPr>
          <a:xfrm>
            <a:off x="2422525" y="4982845"/>
            <a:ext cx="358140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2</a:t>
            </a:r>
            <a:endParaRPr lang="en-US" altLang="zh-CN">
              <a:sym typeface="+mn-ea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3280410" y="5008245"/>
            <a:ext cx="1045210" cy="3308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1+2</a:t>
            </a:r>
            <a:endParaRPr lang="en-US" altLang="zh-CN">
              <a:sym typeface="+mn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1690350" y="1637030"/>
            <a:ext cx="358140" cy="3581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3</a:t>
            </a:r>
            <a:endParaRPr lang="en-US" altLang="zh-CN" b="1"/>
          </a:p>
        </p:txBody>
      </p:sp>
      <p:sp>
        <p:nvSpPr>
          <p:cNvPr id="43" name="椭圆 42"/>
          <p:cNvSpPr/>
          <p:nvPr/>
        </p:nvSpPr>
        <p:spPr>
          <a:xfrm>
            <a:off x="4797425" y="4997450"/>
            <a:ext cx="358140" cy="3581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3</a:t>
            </a:r>
            <a:endParaRPr lang="en-US" altLang="zh-CN">
              <a:sym typeface="+mn-ea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9926320" y="1995170"/>
            <a:ext cx="387350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4</a:t>
            </a:r>
            <a:endParaRPr lang="en-US" altLang="zh-CN" b="1"/>
          </a:p>
        </p:txBody>
      </p:sp>
      <p:sp>
        <p:nvSpPr>
          <p:cNvPr id="45" name="椭圆 44"/>
          <p:cNvSpPr/>
          <p:nvPr/>
        </p:nvSpPr>
        <p:spPr>
          <a:xfrm>
            <a:off x="5794375" y="5008245"/>
            <a:ext cx="358140" cy="3562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4</a:t>
            </a:r>
            <a:endParaRPr lang="en-US" altLang="zh-CN">
              <a:sym typeface="+mn-ea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877685" y="5021580"/>
            <a:ext cx="357505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5</a:t>
            </a:r>
            <a:endParaRPr lang="en-US" altLang="zh-CN">
              <a:sym typeface="+mn-ea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11201400" y="2759075"/>
            <a:ext cx="644525" cy="6013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5</a:t>
            </a:r>
            <a:endParaRPr lang="en-US" altLang="zh-CN" b="1"/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670" y="3818890"/>
            <a:ext cx="1918970" cy="1344295"/>
          </a:xfrm>
          <a:prstGeom prst="rect">
            <a:avLst/>
          </a:prstGeom>
        </p:spPr>
      </p:pic>
      <p:sp>
        <p:nvSpPr>
          <p:cNvPr id="49" name="椭圆 48"/>
          <p:cNvSpPr/>
          <p:nvPr/>
        </p:nvSpPr>
        <p:spPr>
          <a:xfrm>
            <a:off x="8382635" y="3434080"/>
            <a:ext cx="742950" cy="38481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/>
              <a:t>1+2</a:t>
            </a:r>
            <a:endParaRPr lang="en-US" altLang="zh-CN" sz="1400" b="1" dirty="0"/>
          </a:p>
        </p:txBody>
      </p:sp>
      <p:sp>
        <p:nvSpPr>
          <p:cNvPr id="50" name="椭圆 49"/>
          <p:cNvSpPr/>
          <p:nvPr/>
        </p:nvSpPr>
        <p:spPr>
          <a:xfrm>
            <a:off x="9605010" y="3490595"/>
            <a:ext cx="372745" cy="3435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3</a:t>
            </a:r>
            <a:endParaRPr lang="en-US" altLang="zh-CN" b="1"/>
          </a:p>
        </p:txBody>
      </p:sp>
      <p:sp>
        <p:nvSpPr>
          <p:cNvPr id="52" name="椭圆 51"/>
          <p:cNvSpPr/>
          <p:nvPr/>
        </p:nvSpPr>
        <p:spPr>
          <a:xfrm>
            <a:off x="7586980" y="3445510"/>
            <a:ext cx="387350" cy="373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6</a:t>
            </a:r>
            <a:endParaRPr lang="en-US" altLang="zh-CN" b="1"/>
          </a:p>
        </p:txBody>
      </p:sp>
      <p:sp>
        <p:nvSpPr>
          <p:cNvPr id="53" name="椭圆 52"/>
          <p:cNvSpPr/>
          <p:nvPr/>
        </p:nvSpPr>
        <p:spPr>
          <a:xfrm>
            <a:off x="8034655" y="5021580"/>
            <a:ext cx="347980" cy="3663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6</a:t>
            </a:r>
            <a:endParaRPr lang="en-US" altLang="zh-CN">
              <a:sym typeface="+mn-ea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9125585" y="5027930"/>
            <a:ext cx="348615" cy="3422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7</a:t>
            </a:r>
            <a:endParaRPr lang="en-US" altLang="zh-CN" b="1"/>
          </a:p>
        </p:txBody>
      </p:sp>
      <p:sp>
        <p:nvSpPr>
          <p:cNvPr id="58" name="椭圆 57"/>
          <p:cNvSpPr/>
          <p:nvPr/>
        </p:nvSpPr>
        <p:spPr>
          <a:xfrm>
            <a:off x="7284720" y="4218305"/>
            <a:ext cx="689610" cy="362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/>
              <a:t>1+2</a:t>
            </a:r>
            <a:endParaRPr lang="en-US" altLang="zh-CN" sz="1400" b="1"/>
          </a:p>
        </p:txBody>
      </p:sp>
      <p:sp>
        <p:nvSpPr>
          <p:cNvPr id="59" name="椭圆 58"/>
          <p:cNvSpPr/>
          <p:nvPr/>
        </p:nvSpPr>
        <p:spPr>
          <a:xfrm>
            <a:off x="8221980" y="4195445"/>
            <a:ext cx="377190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7</a:t>
            </a:r>
            <a:endParaRPr lang="en-US" altLang="zh-CN" b="1"/>
          </a:p>
        </p:txBody>
      </p:sp>
      <p:sp>
        <p:nvSpPr>
          <p:cNvPr id="60" name="椭圆 59"/>
          <p:cNvSpPr/>
          <p:nvPr/>
        </p:nvSpPr>
        <p:spPr>
          <a:xfrm>
            <a:off x="10243820" y="5010150"/>
            <a:ext cx="347980" cy="3600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b="1">
                <a:sym typeface="+mn-ea"/>
              </a:rPr>
              <a:t>8</a:t>
            </a:r>
            <a:endParaRPr lang="en-US" altLang="zh-CN" b="1">
              <a:sym typeface="+mn-ea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6509385" y="4210685"/>
            <a:ext cx="368300" cy="362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8</a:t>
            </a:r>
            <a:endParaRPr lang="en-US" altLang="zh-CN" b="1"/>
          </a:p>
        </p:txBody>
      </p:sp>
      <p:sp>
        <p:nvSpPr>
          <p:cNvPr id="62" name="右大括号 61"/>
          <p:cNvSpPr/>
          <p:nvPr/>
        </p:nvSpPr>
        <p:spPr>
          <a:xfrm rot="10800000" flipH="1">
            <a:off x="10791825" y="2686050"/>
            <a:ext cx="167005" cy="747395"/>
          </a:xfrm>
          <a:prstGeom prst="rightBrace">
            <a:avLst>
              <a:gd name="adj1" fmla="val 8333"/>
              <a:gd name="adj2" fmla="val 50019"/>
            </a:avLst>
          </a:prstGeom>
          <a:noFill/>
          <a:ln w="22225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67075" y="0"/>
            <a:ext cx="520992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第四步（</a:t>
            </a:r>
            <a:r>
              <a:rPr lang="en-US" altLang="zh-CN" sz="2000" dirty="0"/>
              <a:t>1</a:t>
            </a:r>
            <a:r>
              <a:rPr lang="zh-CN" altLang="en-US" sz="2000" dirty="0" smtClean="0"/>
              <a:t>）：</a:t>
            </a:r>
            <a:r>
              <a:rPr lang="zh-CN" altLang="en-US" sz="2000" b="1" dirty="0" smtClean="0"/>
              <a:t>填制完工产品分配表</a:t>
            </a:r>
            <a:endParaRPr lang="en-US" altLang="zh-CN" sz="2000" b="1" dirty="0">
              <a:sym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0314305" y="3461385"/>
            <a:ext cx="356870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5</a:t>
            </a:r>
            <a:endParaRPr lang="en-US" altLang="zh-CN"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130415" y="3822065"/>
            <a:ext cx="387350" cy="373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6</a:t>
            </a:r>
            <a:endParaRPr lang="en-US" altLang="zh-CN" b="1"/>
          </a:p>
        </p:txBody>
      </p:sp>
      <p:sp>
        <p:nvSpPr>
          <p:cNvPr id="4" name="椭圆 3"/>
          <p:cNvSpPr/>
          <p:nvPr/>
        </p:nvSpPr>
        <p:spPr>
          <a:xfrm>
            <a:off x="7864475" y="3834130"/>
            <a:ext cx="357505" cy="37274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>
                <a:sym typeface="+mn-ea"/>
              </a:rPr>
              <a:t>5</a:t>
            </a:r>
            <a:endParaRPr lang="en-US" altLang="zh-CN"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331585" y="3834130"/>
            <a:ext cx="377190" cy="3841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/>
              <a:t>7</a:t>
            </a: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4" y="916652"/>
            <a:ext cx="11450473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第一步：</a:t>
            </a:r>
            <a:r>
              <a:rPr lang="zh-CN" altLang="en-US" sz="19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计提固定资产折旧</a:t>
            </a:r>
            <a:endParaRPr lang="en-US" altLang="zh-CN" sz="1900" b="1" dirty="0" smtClean="0">
              <a:solidFill>
                <a:srgbClr val="FFFF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dirty="0" smtClean="0">
                <a:solidFill>
                  <a:schemeClr val="bg1"/>
                </a:solidFill>
              </a:rPr>
              <a:t>编制固定资产明细表，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“</a:t>
            </a:r>
            <a:r>
              <a:rPr lang="zh-CN" altLang="en-US" sz="1900" b="1" u="sng" dirty="0" smtClean="0">
                <a:solidFill>
                  <a:schemeClr val="bg1"/>
                </a:solidFill>
              </a:rPr>
              <a:t>出纳</a:t>
            </a:r>
            <a:r>
              <a:rPr lang="en-US" altLang="zh-CN" sz="1900" b="1" u="sng" dirty="0" smtClean="0">
                <a:solidFill>
                  <a:schemeClr val="bg1"/>
                </a:solidFill>
              </a:rPr>
              <a:t>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在凭证录入中，</a:t>
            </a:r>
            <a:r>
              <a:rPr lang="zh-CN" altLang="en-US" sz="1900" dirty="0" smtClean="0">
                <a:solidFill>
                  <a:schemeClr val="bg1"/>
                </a:solidFill>
              </a:rPr>
              <a:t>根据固定资产明细表，在凭证录入编写固定资产折旧计提分录</a:t>
            </a:r>
            <a:r>
              <a:rPr lang="zh-CN" altLang="en-US" sz="1900" dirty="0" smtClean="0">
                <a:solidFill>
                  <a:srgbClr val="FF0000"/>
                </a:solidFill>
              </a:rPr>
              <a:t>（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注意：起始月不用计提折旧</a:t>
            </a:r>
            <a:r>
              <a:rPr lang="en-US" altLang="zh-CN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</a:t>
            </a:r>
            <a:r>
              <a:rPr lang="zh-CN" altLang="en-US" sz="1900" b="1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次月起需要计提）</a:t>
            </a:r>
            <a:endParaRPr lang="zh-CN" altLang="en-US" sz="1900" b="1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784" y="1883384"/>
            <a:ext cx="11450473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第二步：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）填制工资薪酬费用分配表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）计提当月职工薪酬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到电算化</a:t>
            </a:r>
            <a:r>
              <a:rPr lang="zh-CN" altLang="en-US" sz="1900" b="1" dirty="0" smtClean="0">
                <a:solidFill>
                  <a:schemeClr val="bg1"/>
                </a:solidFill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</a:rPr>
              <a:t>凭证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工资薪酬表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395784" y="3436681"/>
            <a:ext cx="11450473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第三步：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）填制制造费用分配表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）结转制造费用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</a:t>
            </a:r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到电算化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19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制造费用分配表</a:t>
            </a:r>
            <a:endParaRPr lang="zh-CN" altLang="en-US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95784" y="5073816"/>
            <a:ext cx="11450473" cy="1583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rgbClr val="FFFF00"/>
                </a:solidFill>
              </a:rPr>
              <a:t>第四步：</a:t>
            </a:r>
            <a:endParaRPr lang="en-US" altLang="zh-CN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dirty="0" smtClean="0">
                <a:solidFill>
                  <a:srgbClr val="FFFF00"/>
                </a:solidFill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1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）填制完工产品和在产品分配表</a:t>
            </a:r>
            <a:endParaRPr lang="en-US" altLang="zh-CN" sz="1900" b="1" dirty="0" smtClean="0">
              <a:solidFill>
                <a:srgbClr val="FFFF00"/>
              </a:solidFill>
              <a:sym typeface="+mn-ea"/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“会计”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信息管理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填制成本费用表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新增→内容录入</a:t>
            </a:r>
            <a:endParaRPr lang="en-US" altLang="zh-CN" sz="19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</a:t>
            </a:r>
            <a:r>
              <a:rPr lang="en-US" altLang="zh-CN" sz="1900" b="1" dirty="0" smtClean="0">
                <a:solidFill>
                  <a:srgbClr val="FFFF00"/>
                </a:solidFill>
              </a:rPr>
              <a:t>2</a:t>
            </a:r>
            <a:r>
              <a:rPr lang="zh-CN" altLang="en-US" sz="1900" b="1" dirty="0" smtClean="0">
                <a:solidFill>
                  <a:srgbClr val="FFFF00"/>
                </a:solidFill>
              </a:rPr>
              <a:t>）结转完工产品成本</a:t>
            </a:r>
            <a:endParaRPr lang="zh-CN" altLang="en-US" sz="1900" b="1" dirty="0" smtClean="0">
              <a:solidFill>
                <a:srgbClr val="FFFF00"/>
              </a:solidFill>
            </a:endParaRPr>
          </a:p>
          <a:p>
            <a:r>
              <a:rPr lang="zh-CN" altLang="en-US" sz="1900" b="1" i="1" u="sng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“总监”</a:t>
            </a:r>
            <a:r>
              <a:rPr lang="zh-CN" altLang="en-US" sz="19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到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电算化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凭证录入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录入稽核原始单据凭证</a:t>
            </a:r>
            <a:r>
              <a:rPr sz="20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2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完工产品和在产品分配表</a:t>
            </a:r>
            <a:endParaRPr lang="zh-CN" altLang="en-US" sz="2000" b="1" dirty="0" smtClean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784" y="206231"/>
            <a:ext cx="115723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defTabSz="608965"/>
            <a:r>
              <a:rPr lang="zh-CN" altLang="en-US" sz="24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月末资产折旧表及各分配表注意事项</a:t>
            </a:r>
            <a:r>
              <a:rPr lang="zh-CN" altLang="en-US" sz="2400" b="1" dirty="0" smtClean="0">
                <a:solidFill>
                  <a:srgbClr val="FFFF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（重要：一定要按顺序做，不能跳步！！！） ：</a:t>
            </a:r>
            <a:endParaRPr lang="zh-CN" altLang="en-US" sz="2400" b="1" dirty="0">
              <a:solidFill>
                <a:srgbClr val="FFFF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8796"/>
            <a:ext cx="12192000" cy="538223"/>
            <a:chOff x="0" y="6400800"/>
            <a:chExt cx="12192000" cy="457200"/>
          </a:xfrm>
        </p:grpSpPr>
        <p:sp>
          <p:nvSpPr>
            <p:cNvPr id="6" name="矩形 5"/>
            <p:cNvSpPr/>
            <p:nvPr/>
          </p:nvSpPr>
          <p:spPr>
            <a:xfrm>
              <a:off x="2885954" y="6400800"/>
              <a:ext cx="9306046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539433" y="6400800"/>
              <a:ext cx="9306046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400800"/>
              <a:ext cx="9306046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576445" y="2503170"/>
            <a:ext cx="2735580" cy="422275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1</a:t>
            </a:r>
            <a:r>
              <a:rPr lang="zh-CN" altLang="en-US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、会计做此表</a:t>
            </a:r>
            <a:endParaRPr lang="zh-CN" altLang="en-US" b="1" spc="300" dirty="0" smtClean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0025" y="2905760"/>
            <a:ext cx="5478145" cy="32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-21590" y="6321425"/>
            <a:ext cx="7032625" cy="38481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2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、</a:t>
            </a:r>
            <a:r>
              <a:rPr lang="zh-CN" altLang="en-US" sz="16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总监到电算化</a:t>
            </a:r>
            <a:r>
              <a:rPr sz="16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6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凭证录入</a:t>
            </a:r>
            <a:r>
              <a:rPr sz="16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en-US" sz="1600" b="1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录入稽核原始单据凭证</a:t>
            </a:r>
            <a:r>
              <a:rPr sz="16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</a:t>
            </a:r>
            <a:r>
              <a:rPr lang="zh-CN" altLang="zh-CN" sz="1600" b="1" spc="3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产成品入库</a:t>
            </a:r>
            <a:endParaRPr lang="zh-CN" altLang="en-US" sz="1600" b="1" spc="300" dirty="0" smtClean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73355" y="3154045"/>
            <a:ext cx="687705" cy="25527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869565" y="3539490"/>
            <a:ext cx="844550" cy="870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47420" y="3697605"/>
            <a:ext cx="615315" cy="55499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上弧形箭头 11"/>
          <p:cNvSpPr/>
          <p:nvPr/>
        </p:nvSpPr>
        <p:spPr>
          <a:xfrm rot="10800000" flipH="1">
            <a:off x="5528945" y="5153660"/>
            <a:ext cx="1134745" cy="54292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920865" y="5232400"/>
            <a:ext cx="4879975" cy="38481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3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、总监编写，</a:t>
            </a:r>
            <a:r>
              <a:rPr lang="zh-CN" altLang="en-US" sz="1600" b="1" spc="300" dirty="0" smtClean="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完工入库</a:t>
            </a:r>
            <a:r>
              <a:rPr lang="zh-CN" altLang="en-US" sz="1600" b="1" spc="300" dirty="0" smtClean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  <a:sym typeface="+mn-ea"/>
              </a:rPr>
              <a:t>分配的分录</a:t>
            </a:r>
            <a:endParaRPr lang="zh-CN" sz="1600" b="1" spc="300" dirty="0" smtClean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" y="550545"/>
            <a:ext cx="10963275" cy="1952625"/>
          </a:xfrm>
          <a:prstGeom prst="rect">
            <a:avLst/>
          </a:prstGeom>
        </p:spPr>
      </p:pic>
      <p:sp>
        <p:nvSpPr>
          <p:cNvPr id="14" name="上弧形箭头 13"/>
          <p:cNvSpPr/>
          <p:nvPr/>
        </p:nvSpPr>
        <p:spPr>
          <a:xfrm flipH="1">
            <a:off x="2825750" y="2582545"/>
            <a:ext cx="1337945" cy="529590"/>
          </a:xfrm>
          <a:prstGeom prst="curvedDownArrow">
            <a:avLst>
              <a:gd name="adj1" fmla="val 25000"/>
              <a:gd name="adj2" fmla="val 120383"/>
              <a:gd name="adj3" fmla="val 384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425" y="3112135"/>
            <a:ext cx="5989955" cy="187833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67075" y="0"/>
            <a:ext cx="5209926" cy="40011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第四步</a:t>
            </a:r>
            <a:r>
              <a:rPr lang="zh-CN" altLang="en-US" sz="2000" dirty="0" smtClean="0"/>
              <a:t>（</a:t>
            </a:r>
            <a:r>
              <a:rPr lang="en-US" altLang="zh-CN" sz="2000" dirty="0" smtClean="0"/>
              <a:t>2</a:t>
            </a:r>
            <a:r>
              <a:rPr lang="zh-CN" altLang="en-US" sz="2000" dirty="0" smtClean="0"/>
              <a:t>）：</a:t>
            </a:r>
            <a:r>
              <a:rPr lang="zh-CN" altLang="en-US" sz="2000" b="1" dirty="0" smtClean="0"/>
              <a:t>结转完工产品成本</a:t>
            </a:r>
            <a:endParaRPr lang="en-US" altLang="zh-CN" sz="20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8796"/>
            <a:ext cx="12192000" cy="538223"/>
            <a:chOff x="0" y="6400800"/>
            <a:chExt cx="12192000" cy="457200"/>
          </a:xfrm>
        </p:grpSpPr>
        <p:sp>
          <p:nvSpPr>
            <p:cNvPr id="6" name="矩形 5"/>
            <p:cNvSpPr/>
            <p:nvPr/>
          </p:nvSpPr>
          <p:spPr>
            <a:xfrm>
              <a:off x="2885954" y="6400800"/>
              <a:ext cx="9306046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539433" y="6400800"/>
              <a:ext cx="9306046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6400800"/>
              <a:ext cx="9306046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 l="1788" t="8618" r="43644" b="7195"/>
          <a:stretch>
            <a:fillRect/>
          </a:stretch>
        </p:blipFill>
        <p:spPr bwMode="auto">
          <a:xfrm>
            <a:off x="6426200" y="1102995"/>
            <a:ext cx="5601970" cy="518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16205" y="257175"/>
            <a:ext cx="6309995" cy="6400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endParaRPr lang="zh-CN" b="1" dirty="0"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r>
              <a:rPr lang="zh-CN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结账过程中，需要进行三次审核凭证和过账（审核和过账都是经理处理），步骤顺序：</a:t>
            </a:r>
            <a:endParaRPr lang="zh-CN" b="1" dirty="0"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endParaRPr lang="zh-CN" b="1" dirty="0"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r>
              <a: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1</a:t>
            </a:r>
            <a:r>
              <a: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、月末经济业务编写凭证分录后，进行第一次过账</a:t>
            </a:r>
            <a:endParaRPr lang="zh-CN" altLang="en-US" b="1" dirty="0"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r>
              <a:rPr lang="zh-CN" altLang="en-US"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  凭证审核（勾选需要审核的凭证，点击审核）</a:t>
            </a:r>
            <a:endParaRPr lang="zh-CN" altLang="en-US" b="1" dirty="0">
              <a:solidFill>
                <a:srgbClr val="0766D4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r>
              <a:rPr lang="zh-CN" altLang="en-US"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        凭证过账</a:t>
            </a:r>
            <a:endParaRPr lang="zh-CN" altLang="en-US" b="1" dirty="0">
              <a:solidFill>
                <a:srgbClr val="0766D4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endParaRPr lang="zh-CN" altLang="en-US" b="1" dirty="0">
              <a:solidFill>
                <a:srgbClr val="0766D4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r>
              <a:rPr lang="en-US" altLang="zh-CN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2</a:t>
            </a:r>
            <a:r>
              <a:rPr lang="zh-CN" altLang="en-US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、</a:t>
            </a:r>
            <a:r>
              <a:rPr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结转销售成本</a:t>
            </a:r>
            <a:r>
              <a:rPr lang="zh-CN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（结转分录由总监编写），结转销售成本后，进行第二次过账</a:t>
            </a:r>
            <a:endParaRPr lang="zh-CN" b="1" dirty="0"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r>
              <a:rPr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（</a:t>
            </a:r>
            <a:r>
              <a:rPr lang="en-US"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“</a:t>
            </a:r>
            <a:r>
              <a:rPr b="1" dirty="0" err="1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库存商品明细账</a:t>
            </a:r>
            <a:r>
              <a:rPr lang="en-US" b="1" dirty="0" err="1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”</a:t>
            </a:r>
            <a:r>
              <a:rPr b="1" dirty="0" err="1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自动计算出库存商品加权平均单价，此单价用以结转销售成本</a:t>
            </a:r>
            <a:r>
              <a:rPr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。）</a:t>
            </a:r>
            <a:endParaRPr b="1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l"/>
            <a:r>
              <a:rPr lang="zh-CN" altLang="en-US"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分录：借：主营业务成本</a:t>
            </a:r>
            <a:endParaRPr lang="zh-CN" altLang="en-US" b="1" dirty="0">
              <a:solidFill>
                <a:srgbClr val="0766D4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r>
              <a:rPr lang="zh-CN" altLang="en-US"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                贷：库存商品</a:t>
            </a:r>
            <a:r>
              <a:rPr lang="zh-CN" altLang="en-US" sz="14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（关注，金额为出库量</a:t>
            </a:r>
            <a:r>
              <a:rPr lang="en-US" altLang="zh-CN" sz="14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*</a:t>
            </a:r>
            <a:r>
              <a:rPr sz="1400" b="1" dirty="0" err="1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库存商品加权平均单价</a:t>
            </a:r>
            <a:r>
              <a:rPr lang="zh-CN" altLang="en-US" sz="1400" b="1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）</a:t>
            </a:r>
            <a:endParaRPr lang="zh-CN" altLang="en-US" sz="1400" b="1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/>
            <a:endParaRPr lang="zh-CN" altLang="en-US" sz="1400" b="1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800" b="1" dirty="0">
                <a:solidFill>
                  <a:srgbClr val="0766D4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          审核结转销售成本凭证并过账，步骤与第一次过账相同</a:t>
            </a:r>
            <a:endParaRPr lang="zh-CN" altLang="en-US" sz="1800" b="1" dirty="0">
              <a:solidFill>
                <a:srgbClr val="0766D4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1800" b="1" dirty="0">
              <a:solidFill>
                <a:srgbClr val="0766D4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3</a:t>
            </a:r>
            <a:r>
              <a: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、</a:t>
            </a:r>
            <a:r>
              <a:rPr lang="zh-CN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点击</a:t>
            </a:r>
            <a:r>
              <a: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“</a:t>
            </a:r>
            <a:r>
              <a:rPr lang="zh-CN" altLang="en-US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结转损益</a:t>
            </a:r>
            <a:r>
              <a:rPr lang="en-US" altLang="zh-CN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”</a:t>
            </a:r>
            <a:r>
              <a:rPr b="1" dirty="0" err="1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系统会自动生成结转损益凭证</a:t>
            </a:r>
            <a:r>
              <a:rPr lang="zh-CN" b="1" dirty="0"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，生成后进行第三次过账</a:t>
            </a:r>
            <a:endParaRPr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l">
              <a:buClrTx/>
              <a:buSzTx/>
              <a:buFontTx/>
            </a:pPr>
            <a:endParaRPr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l">
              <a:buClrTx/>
              <a:buSzTx/>
              <a:buFontTx/>
            </a:pP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4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、点击</a:t>
            </a: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资产负债表</a:t>
            </a: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，</a:t>
            </a: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利润表</a:t>
            </a: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”</a:t>
            </a:r>
            <a:r>
              <a:rPr lang="zh-CN" altLang="en-US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→ 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生成报表</a:t>
            </a:r>
            <a:endParaRPr lang="zh-CN" altLang="en-US" sz="18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endParaRPr lang="zh-CN" altLang="en-US" sz="18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5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、最后，记得点击</a:t>
            </a: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期末结账</a:t>
            </a:r>
            <a:r>
              <a:rPr lang="en-US" altLang="zh-CN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后，方可进入到下个月</a:t>
            </a:r>
            <a:endParaRPr lang="zh-CN" altLang="en-US" sz="1800" b="1" dirty="0">
              <a:solidFill>
                <a:schemeClr val="tx1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+mn-ea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 flipV="1">
            <a:off x="10022840" y="2257425"/>
            <a:ext cx="19685" cy="245618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七边形 2"/>
          <p:cNvSpPr/>
          <p:nvPr/>
        </p:nvSpPr>
        <p:spPr>
          <a:xfrm>
            <a:off x="61595" y="1621155"/>
            <a:ext cx="358140" cy="358140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4" name="七边形 3"/>
          <p:cNvSpPr/>
          <p:nvPr/>
        </p:nvSpPr>
        <p:spPr>
          <a:xfrm>
            <a:off x="487680" y="1920240"/>
            <a:ext cx="358140" cy="358140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9" name="七边形 8"/>
          <p:cNvSpPr/>
          <p:nvPr/>
        </p:nvSpPr>
        <p:spPr>
          <a:xfrm>
            <a:off x="9838690" y="2435225"/>
            <a:ext cx="358140" cy="358140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0" name="七边形 9"/>
          <p:cNvSpPr/>
          <p:nvPr/>
        </p:nvSpPr>
        <p:spPr>
          <a:xfrm>
            <a:off x="9890125" y="3950970"/>
            <a:ext cx="358140" cy="358140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1" name="七边形 10"/>
          <p:cNvSpPr/>
          <p:nvPr/>
        </p:nvSpPr>
        <p:spPr>
          <a:xfrm>
            <a:off x="61595" y="4275455"/>
            <a:ext cx="344170" cy="35814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2" name="七边形 11"/>
          <p:cNvSpPr/>
          <p:nvPr/>
        </p:nvSpPr>
        <p:spPr>
          <a:xfrm>
            <a:off x="419735" y="4267200"/>
            <a:ext cx="358140" cy="35814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13" name="七边形 12"/>
          <p:cNvSpPr/>
          <p:nvPr/>
        </p:nvSpPr>
        <p:spPr>
          <a:xfrm>
            <a:off x="10091420" y="2436495"/>
            <a:ext cx="358140" cy="35814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14" name="七边形 13"/>
          <p:cNvSpPr/>
          <p:nvPr/>
        </p:nvSpPr>
        <p:spPr>
          <a:xfrm>
            <a:off x="10142855" y="3952240"/>
            <a:ext cx="358140" cy="358140"/>
          </a:xfrm>
          <a:prstGeom prst="hept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9009380" y="2077085"/>
            <a:ext cx="1905" cy="265747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11096625" y="4297680"/>
            <a:ext cx="751205" cy="1143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11819255" y="2063115"/>
            <a:ext cx="0" cy="229425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flipV="1">
            <a:off x="9011285" y="2091690"/>
            <a:ext cx="2793365" cy="1460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七边形 18"/>
          <p:cNvSpPr/>
          <p:nvPr/>
        </p:nvSpPr>
        <p:spPr>
          <a:xfrm>
            <a:off x="2046605" y="5156835"/>
            <a:ext cx="344170" cy="358140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20" name="七边形 19"/>
          <p:cNvSpPr/>
          <p:nvPr/>
        </p:nvSpPr>
        <p:spPr>
          <a:xfrm>
            <a:off x="2459355" y="5148580"/>
            <a:ext cx="358140" cy="358140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21" name="七边形 20"/>
          <p:cNvSpPr/>
          <p:nvPr/>
        </p:nvSpPr>
        <p:spPr>
          <a:xfrm>
            <a:off x="2886075" y="5148580"/>
            <a:ext cx="374650" cy="386715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23" name="七边形 22"/>
          <p:cNvSpPr/>
          <p:nvPr/>
        </p:nvSpPr>
        <p:spPr>
          <a:xfrm>
            <a:off x="11271885" y="3939540"/>
            <a:ext cx="344170" cy="358140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en-US" altLang="zh-CN"/>
          </a:p>
        </p:txBody>
      </p:sp>
      <p:sp>
        <p:nvSpPr>
          <p:cNvPr id="24" name="七边形 23"/>
          <p:cNvSpPr/>
          <p:nvPr/>
        </p:nvSpPr>
        <p:spPr>
          <a:xfrm>
            <a:off x="8830945" y="2436495"/>
            <a:ext cx="358140" cy="358140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en-US" altLang="zh-CN"/>
          </a:p>
        </p:txBody>
      </p:sp>
      <p:sp>
        <p:nvSpPr>
          <p:cNvPr id="25" name="七边形 24"/>
          <p:cNvSpPr/>
          <p:nvPr/>
        </p:nvSpPr>
        <p:spPr>
          <a:xfrm>
            <a:off x="8798560" y="4018280"/>
            <a:ext cx="446405" cy="400050"/>
          </a:xfrm>
          <a:prstGeom prst="hept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en-US" altLang="zh-CN"/>
          </a:p>
        </p:txBody>
      </p:sp>
      <p:sp>
        <p:nvSpPr>
          <p:cNvPr id="26" name="七边形 25"/>
          <p:cNvSpPr/>
          <p:nvPr/>
        </p:nvSpPr>
        <p:spPr>
          <a:xfrm>
            <a:off x="5908675" y="6183630"/>
            <a:ext cx="647700" cy="60325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最后</a:t>
            </a:r>
            <a:endParaRPr lang="zh-CN" altLang="en-US"/>
          </a:p>
        </p:txBody>
      </p:sp>
      <p:sp>
        <p:nvSpPr>
          <p:cNvPr id="27" name="七边形 26"/>
          <p:cNvSpPr/>
          <p:nvPr/>
        </p:nvSpPr>
        <p:spPr>
          <a:xfrm>
            <a:off x="9335770" y="5506720"/>
            <a:ext cx="502920" cy="58801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最后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209_1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CHIP_GROUPID" val="5fa2545858547e52881ef09f"/>
  <p:tag name="KSO_WM_CHIP_XID" val="5fa2545858547e52881ef0a0"/>
  <p:tag name="KSO_WM_UNIT_DEC_AREA_ID" val="cb6b78d052f243c5a104678130837db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06c7d0744f4a988ef6e013bf3d85cb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单击添加大标题"/>
  <p:tag name="KSO_WM_UNIT_DEFAULT_FONT" val="40;56;4"/>
  <p:tag name="KSO_WM_UNIT_BLOCK" val="0"/>
  <p:tag name="KSO_WM_UNIT_DEC_AREA_ID" val="c1c7cbf68c9f49b1b8a09906d7f339ac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04d95af53d648a3b700c72e347c9c5f"/>
  <p:tag name="KSO_WM_UNIT_TEXT_FILL_FORE_SCHEMECOLOR_INDEX_BRIGHTNESS" val="0.15"/>
  <p:tag name="KSO_WM_UNIT_TEXT_FILL_FORE_SCHEMECOLOR_INDEX" val="13"/>
  <p:tag name="KSO_WM_UNIT_TEXT_FILL_TYPE" val="1"/>
  <p:tag name="KSO_WM_TEMPLATE_ASSEMBLE_XID" val="5fa279c9a8fc48be8082a55d"/>
  <p:tag name="KSO_WM_TEMPLATE_ASSEMBLE_GROUPID" val="5fa2545858547e52881ef09f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2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1"/>
  <p:tag name="KSO_WM_UNIT_DEC_AREA_ID" val="a847098c1d37458ea7c587ef09037915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9262f1c6465f4f8b9b023ae2fbe0bee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967e744817b1436f98d0b2e544f98d2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c4b050f1a5348bb845d4fb3f47f334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e204e8bda20040b5a60fdfc21cf2b136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35"/>
  <p:tag name="KSO_WM_UNIT_TEXT_FILL_FORE_SCHEMECOLOR_INDEX" val="13"/>
  <p:tag name="KSO_WM_UNIT_TEXT_FILL_TYPE" val="1"/>
  <p:tag name="KSO_WM_TEMPLATE_ASSEMBLE_XID" val="5fa279c9a8fc48be8082a57c"/>
  <p:tag name="KSO_WM_TEMPLATE_ASSEMBLE_GROUPID" val="5fa2545858547e52881ef09f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14209_1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CHIP_GROUPID" val="5fa2545858547e52881ef09f"/>
  <p:tag name="KSO_WM_CHIP_XID" val="5fa2545858547e52881ef0a0"/>
  <p:tag name="KSO_WM_UNIT_DEC_AREA_ID" val="cb6b78d052f243c5a104678130837db4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f606c7d0744f4a988ef6e013bf3d85cb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单/击/此/处/添/加/副/标/题/内/容"/>
  <p:tag name="KSO_WM_UNIT_DEFAULT_FONT" val="18;24;2"/>
  <p:tag name="KSO_WM_UNIT_BLOCK" val="0"/>
  <p:tag name="KSO_WM_UNIT_DEC_AREA_ID" val="fe19d525326c462c9c9999435d666f3b"/>
  <p:tag name="KSO_WM_CHIP_GROUPID" val="5ebe02890ac41c4a0a525572"/>
  <p:tag name="KSO_WM_CHIP_XID" val="5ebe02890ac41c4a0a525573"/>
  <p:tag name="KSO_WM_CHIP_FILLAREA_FILL_RULE" val="{&quot;fill_align&quot;:&quot;cm&quot;,&quot;fill_mode&quot;:&quot;adaptive&quot;,&quot;sacle_strategy&quot;:&quot;smart&quot;}"/>
  <p:tag name="KSO_WM_ASSEMBLE_CHIP_INDEX" val="bd594cc6567b4264bf43da5e2b1e065e"/>
  <p:tag name="KSO_WM_UNIT_TEXT_FILL_FORE_SCHEMECOLOR_INDEX_BRIGHTNESS" val="0.35"/>
  <p:tag name="KSO_WM_UNIT_TEXT_FILL_FORE_SCHEMECOLOR_INDEX" val="13"/>
  <p:tag name="KSO_WM_UNIT_TEXT_FILL_TYPE" val="1"/>
  <p:tag name="KSO_WM_TEMPLATE_ASSEMBLE_XID" val="5fa279c9a8fc48be8082a5a0"/>
  <p:tag name="KSO_WM_TEMPLATE_ASSEMBLE_GROUPID" val="5fa2545858547e52881ef09f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谢谢观看"/>
  <p:tag name="KSO_WM_UNIT_DEFAULT_FONT" val="66;81;4"/>
  <p:tag name="KSO_WM_UNIT_BLOCK" val="0"/>
  <p:tag name="KSO_WM_UNIT_DEC_AREA_ID" val="3672862de42843da86096f1aec78e39a"/>
  <p:tag name="KSO_WM_CHIP_GROUPID" val="5ebe02890ac41c4a0a525572"/>
  <p:tag name="KSO_WM_CHIP_XID" val="5ebe02890ac41c4a0a525573"/>
  <p:tag name="KSO_WM_CHIP_FILLAREA_FILL_RULE" val="{&quot;fill_align&quot;:&quot;cm&quot;,&quot;fill_mode&quot;:&quot;adaptive&quot;,&quot;sacle_strategy&quot;:&quot;smart&quot;}"/>
  <p:tag name="KSO_WM_ASSEMBLE_CHIP_INDEX" val="bd594cc6567b4264bf43da5e2b1e065e"/>
  <p:tag name="KSO_WM_UNIT_TEXT_FILL_FORE_SCHEMECOLOR_INDEX_BRIGHTNESS" val="0.15"/>
  <p:tag name="KSO_WM_UNIT_TEXT_FILL_FORE_SCHEMECOLOR_INDEX" val="13"/>
  <p:tag name="KSO_WM_UNIT_TEXT_FILL_TYPE" val="1"/>
  <p:tag name="KSO_WM_TEMPLATE_ASSEMBLE_XID" val="5fa279c9a8fc48be8082a5a0"/>
  <p:tag name="KSO_WM_TEMPLATE_ASSEMBLE_GROUPID" val="5fa2545858547e52881ef09f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  <p:tag name="KSO_WM_SLIDE_BACKGROUND_TYPE" val="general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PRESET_TEXT" val="大数据与人工智能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54;82;4"/>
  <p:tag name="KSO_WM_UNIT_BLOCK" val="0"/>
  <p:tag name="KSO_WM_UNIT_DEC_AREA_ID" val="be6fa09cc87a43f0a01dbd139fb89382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15"/>
  <p:tag name="KSO_WM_UNIT_TEXT_FILL_FORE_SCHEMECOLOR_INDEX" val="13"/>
  <p:tag name="KSO_WM_UNIT_TEXT_FILL_TYPE" val="1"/>
  <p:tag name="KSO_WM_TEMPLATE_ASSEMBLE_XID" val="5fa279c9a8fc48be8082a57c"/>
  <p:tag name="KSO_WM_TEMPLATE_ASSEMBLE_GROUPID" val="5fa2545858547e52881ef09f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SLIDE_BACKGROUND_TYPE" val="general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0e5bbd1d10f04570b347d8fe16f3c36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876fbf183d04eca8e37085de85203eb"/>
  <p:tag name="KSO_WM_SLIDE_BACKGROUND_TYPE" val="frame"/>
  <p:tag name="KSO_WM_UNIT_TEXT_FILL_FORE_SCHEMECOLOR_INDEX_BRIGHTNESS" val="0"/>
  <p:tag name="KSO_WM_UNIT_TEXT_FILL_FORE_SCHEMECOLOR_INDEX" val="2"/>
  <p:tag name="KSO_WM_UNIT_TEX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324d56a4f90c4695aa4dbb5c3fbf0c5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ca13af55ba447798c8125a168543f4a"/>
  <p:tag name="KSO_WM_SLIDE_BACKGROUND_TYPE" val="frame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27e64f6ebb9148c2ad416d102f1e46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236048bed7fe4789a96d1e818d8e8c00"/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SLIDE_BACKGROUND_TYPE" val="frame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869a23fa4d4f483993c364a2b4720eb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91d80b1e62b46e9ac84e460bfbfa796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87fd1d56b2904c17835c8d13af0f355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cacd00c9b9742d4ba2113936bd7d372"/>
  <p:tag name="KSO_WM_SLIDE_BACKGROUND_TYPE" val="leftRight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9523092e51714e58b293ddd884d46d7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cdb51ddceb94c38b7857ef310d1c498"/>
  <p:tag name="KSO_WM_SLIDE_BACKGROUND_TYPE" val="leftRight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f3b03e95ef704849904dd9dea27dc58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199bca421fb42ef9f277639ca7edd31"/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SLIDE_BACKGROUND_TYPE" val="leftRight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c77794505ddc470982fbc0bff72883c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8bd8ec5476842d0a55b5a939a2591b1"/>
  <p:tag name="KSO_WM_SLIDE_BACKGROUND_TYPE" val="topBottom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1d0564c226314c17b26908c7824c7e2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6df8a6ef24e4d719f5e10a444badb4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6cf6a84738924ff986266a68e133b32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849bd5afedb406abac3457368d320e7"/>
  <p:tag name="KSO_WM_SLIDE_BACKGROUND_TYPE" val="topBot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7a04c84da40e4288bb312d6421a3e75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784dd41ead34b8382c3bb11213207a1"/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SLIDE_BACKGROUND_TYPE" val="topBot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c457084e3d6b4dafaf823ec484a6bb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99972f826914b2aa98cf4314f2da0f8"/>
  <p:tag name="KSO_WM_SLIDE_BACKGROUND_TYPE" val="bottomTop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cedc7bcdf07848609f46f8e1223b76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d3dd1e9b7674f3aa2a6e5856a9106a5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2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1"/>
  <p:tag name="KSO_WM_UNIT_DEC_AREA_ID" val="32c79a8ce30c442a9d460e07a310d351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f07335287c504b30b272521d55768fe4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2eb1fcb2b4124b6bb7e4ef31a8c37a5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ae9ca5696d04436a9be790cc1deb26e"/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SLIDE_BACKGROUND_TYPE" val="bottomTop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e38de089f34a4970837bf7d19fd223e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cffee8e70f914509a3afca14e59ef0c3"/>
  <p:tag name="KSO_WM_SLIDE_BACKGROUND_TYPE" val="navigation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705d4caf9fbb4b04ad089fbe68397ed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7931e77985c40aea50c55e4aaa577ac"/>
  <p:tag name="KSO_WM_SLIDE_BACKGROUND_TYPE" val="navigation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d0f185f74cd442c39d2c99959c71f3e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235a12ceecf4187904fe2803108a552"/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9e5afc8ee33a43e78c70eb148f3489e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25f773f97d54ca1aaa52f6de47fff72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SLIDE_BACKGROUND_TYPE" val="navigation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5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CHIP_GROUPID" val="5fa2545858547e52881ef09f"/>
  <p:tag name="KSO_WM_CHIP_XID" val="5fa2545858547e52881ef0a4"/>
  <p:tag name="KSO_WM_UNIT_DEC_AREA_ID" val="9ff49a0289e4466bac904bd526e66f8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18acc5dd6344bbd892b428aa54f1228"/>
  <p:tag name="KSO_WM_SLIDE_BACKGROUND_TYPE" val="belt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3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2"/>
  <p:tag name="KSO_WM_UNIT_DEC_AREA_ID" val="a4acdc1bb3ac4ebf9bee98e1ddcffb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63f27db879e4dbd8093238ee75939cd"/>
  <p:tag name="KSO_WM_SLIDE_BACKGROUND_TYPE" val="belt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72ee56c2083c41ae9b827cfade36e0d1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e7e11dd94bb4e70af376c8ec9526cbd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hip20214209_4*i*1"/>
  <p:tag name="KSO_WM_TEMPLATE_CATEGORY" val="chip"/>
  <p:tag name="KSO_WM_TEMPLATE_INDEX" val="20214209"/>
  <p:tag name="KSO_WM_UNIT_LAYERLEVEL" val="1"/>
  <p:tag name="KSO_WM_TAG_VERSION" val="1.0"/>
  <p:tag name="KSO_WM_BEAUTIFY_FLAG" val="#wm#"/>
  <p:tag name="KSO_WM_UNIT_SUBTYPE" val="t"/>
  <p:tag name="KSO_WM_UNIT_TYPE" val="i"/>
  <p:tag name="KSO_WM_UNIT_INDEX" val="1"/>
  <p:tag name="KSO_WM_CHIP_GROUPID" val="5fa2545858547e52881ef09f"/>
  <p:tag name="KSO_WM_CHIP_XID" val="5fa2545858547e52881ef0a3"/>
  <p:tag name="KSO_WM_UNIT_DEC_AREA_ID" val="9071af29f09240b6b5c61d011df5e464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8fe82042ff8e4ee29cf4485054c985ca"/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SLIDE_BACKGROUND_TYPE" val="belt"/>
</p:tagLst>
</file>

<file path=ppt/tags/tag86.xml><?xml version="1.0" encoding="utf-8"?>
<p:tagLst xmlns:p="http://schemas.openxmlformats.org/presentationml/2006/main">
  <p:tag name="KSO_WM_TEMPLATE_CATEGORY" val="custom"/>
  <p:tag name="KSO_WM_TEMPLATE_INDEX" val="20214209"/>
</p:tagLst>
</file>

<file path=ppt/tags/tag87.xml><?xml version="1.0" encoding="utf-8"?>
<p:tagLst xmlns:p="http://schemas.openxmlformats.org/presentationml/2006/main">
  <p:tag name="KSO_WM_TEMPLATE_CATEGORY" val="custom"/>
  <p:tag name="KSO_WM_TEMPLATE_INDEX" val="20214209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14209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4209_1*i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BLOCK" val="0"/>
  <p:tag name="KSO_WM_UNIT_SM_LIMIT_TYPE" val="3"/>
  <p:tag name="KSO_WM_UNIT_DEC_AREA_ID" val="c2177155e97445f3950f290752989e25"/>
  <p:tag name="KSO_WM_UNIT_DECORATE_INFO" val="{&quot;DecorateInfoH&quot;:{&quot;IsAbs&quot;:true},&quot;DecorateInfoW&quot;:{&quot;IsAbs&quot;:false},&quot;DecorateInfoX&quot;:{&quot;IsAbs&quot;:true,&quot;Pos&quot;:1},&quot;DecorateInfoY&quot;:{&quot;IsAbs&quot;:true,&quot;Pos&quot;:0},&quot;ReferentInfo&quot;:{&quot;Id&quot;:&quot;be6fa09cc87a43f0a01dbd139fb89382&quot;,&quot;X&quot;:{&quot;Pos&quot;:1},&quot;Y&quot;:{&quot;Pos&quot;:2}},&quot;whChangeMode&quot;:0}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UNIT_DEC_SUPPORTCHANGEPIC" val="0"/>
  <p:tag name="KSO_WM_UNIT_DEC_CHANGEPICRESERVED" val="0"/>
  <p:tag name="KSO_WM_ASSEMBLE_CHIP_INDEX" val="52522d58e7ff4f799ec93cbff49ad77b"/>
  <p:tag name="KSO_WM_UNIT_LINE_FORE_SCHEMECOLOR_INDEX_BRIGHTNESS" val="0.25"/>
  <p:tag name="KSO_WM_UNIT_LINE_FORE_SCHEMECOLOR_INDEX" val="13"/>
  <p:tag name="KSO_WM_UNIT_LINE_FILL_TYPE" val="2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PRESET_TEXT" val="单击此处添加副标题内容"/>
  <p:tag name="KSO_WM_UNIT_DEFAULT_FONT" val="14;18;2"/>
  <p:tag name="KSO_WM_UNIT_BLOCK" val="0"/>
  <p:tag name="KSO_WM_UNIT_DEC_AREA_ID" val="9f1078d1e0824bfb96b7958ffd0ea68c"/>
  <p:tag name="KSO_WM_CHIP_GROUPID" val="5ebe40d00ac41c4a0a525616"/>
  <p:tag name="KSO_WM_CHIP_XID" val="5ebe40d00ac41c4a0a525617"/>
  <p:tag name="KSO_WM_CHIP_FILLAREA_FILL_RULE" val="{&quot;fill_align&quot;:&quot;cm&quot;,&quot;fill_mode&quot;:&quot;adaptive&quot;,&quot;sacle_strategy&quot;:&quot;smart&quot;}"/>
  <p:tag name="KSO_WM_ASSEMBLE_CHIP_INDEX" val="b04d95af53d648a3b700c72e347c9c5f"/>
  <p:tag name="KSO_WM_UNIT_TEXT_FILL_FORE_SCHEMECOLOR_INDEX_BRIGHTNESS" val="0.35"/>
  <p:tag name="KSO_WM_UNIT_TEXT_FILL_FORE_SCHEMECOLOR_INDEX" val="13"/>
  <p:tag name="KSO_WM_UNIT_TEXT_FILL_TYPE" val="1"/>
  <p:tag name="KSO_WM_TEMPLATE_ASSEMBLE_XID" val="5fa279c9a8fc48be8082a55d"/>
  <p:tag name="KSO_WM_TEMPLATE_ASSEMBLE_GROUPID" val="5fa2545858547e52881ef09f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7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14209_1*b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18;24;2"/>
  <p:tag name="KSO_WM_UNIT_BLOCK" val="0"/>
  <p:tag name="KSO_WM_UNIT_DEC_AREA_ID" val="e204e8bda20040b5a60fdfc21cf2b136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35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PRESET_TEXT" val="大数据与人工智能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4209_1*a*1"/>
  <p:tag name="KSO_WM_TEMPLATE_CATEGORY" val="custom"/>
  <p:tag name="KSO_WM_TEMPLATE_INDEX" val="20214209"/>
  <p:tag name="KSO_WM_UNIT_LAYERLEVEL" val="1"/>
  <p:tag name="KSO_WM_TAG_VERSION" val="1.0"/>
  <p:tag name="KSO_WM_BEAUTIFY_FLAG" val="#wm#"/>
  <p:tag name="KSO_WM_UNIT_DEFAULT_FONT" val="54;82;4"/>
  <p:tag name="KSO_WM_UNIT_BLOCK" val="0"/>
  <p:tag name="KSO_WM_UNIT_DEC_AREA_ID" val="be6fa09cc87a43f0a01dbd139fb89382"/>
  <p:tag name="KSO_WM_CHIP_GROUPID" val="5ebd07790ac41c4a0a525419"/>
  <p:tag name="KSO_WM_CHIP_XID" val="5ebd07790ac41c4a0a52541a"/>
  <p:tag name="KSO_WM_CHIP_FILLAREA_FILL_RULE" val="{&quot;fill_align&quot;:&quot;cm&quot;,&quot;fill_mode&quot;:&quot;adaptive&quot;,&quot;sacle_strategy&quot;:&quot;smart&quot;}"/>
  <p:tag name="KSO_WM_ASSEMBLE_CHIP_INDEX" val="52522d58e7ff4f799ec93cbff49ad77b"/>
  <p:tag name="KSO_WM_UNIT_TEXT_FILL_FORE_SCHEMECOLOR_INDEX_BRIGHTNESS" val="0.15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14209"/>
  <p:tag name="KSO_WM_SLIDE_ID" val="custom20214209_1"/>
  <p:tag name="KSO_WM_TEMPLATE_SUBCATEGORY" val="21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SLIDE_LAYOUT" val="a_b"/>
  <p:tag name="KSO_WM_SLIDE_LAYOUT_CNT" val="1_1"/>
  <p:tag name="KSO_WM_CHIP_INFOS" val="{&quot;layout_type&quot;:&quot;formiddle3&quot;,&quot;slide_type&quot;:[&quot;title&quot;],&quot;aspect_ratio&quot;:&quot;16:9&quot;}"/>
  <p:tag name="KSO_WM_CHIP_XID" val="5ebe041a0ac41c4a0a52557e"/>
  <p:tag name="KSO_WM_CHIP_FILLPROP" val="[[{&quot;fill_id&quot;:&quot;0fc8cb0b5be24332a6c5a6db9e174d8a&quot;,&quot;fill_align&quot;:&quot;cm&quot;,&quot;text_align&quot;:&quot;cm&quot;,&quot;text_direction&quot;:&quot;horizontal&quot;,&quot;chip_types&quot;:[&quot;text&quot;,&quot;header&quot;]}]]"/>
  <p:tag name="KSO_WM_SLIDE_SIZE" val="700*380"/>
  <p:tag name="KSO_WM_SLIDE_POSITION" val="130*79"/>
  <p:tag name="KSO_WM_CHIP_GROUPID" val="5ebf6661ddc3daf3fef3f760"/>
  <p:tag name="KSO_WM_SLIDE_LAYOUT_INFO" val="{&quot;id&quot;:&quot;2020-11-04T17:52:34&quot;,&quot;maxSize&quot;:{&quot;size1&quot;:53.799636614764182},&quot;minSize&quot;:{&quot;size1&quot;:41.299636614764182},&quot;normalSize&quot;:{&quot;size1&quot;:48.816744127382051},&quot;subLayout&quot;:[{&quot;id&quot;:&quot;2020-11-04T17:52:34&quot;,&quot;margin&quot;:{&quot;bottom&quot;:0.22006478905677795,&quot;left&quot;:4.5896391868591309,&quot;right&quot;:4.5824065208435059,&quot;top&quot;:6.3426165580749512},&quot;type&quot;:0},{&quot;id&quot;:&quot;2020-11-04T17:52:34&quot;,&quot;margin&quot;:{&quot;bottom&quot;:6.3426218032836914,&quot;left&quot;:4.5896391868591309,&quot;right&quot;:4.5824065208435059,&quot;top&quot;:0.43195033073425293},&quot;type&quot;:0}],&quot;type&quot;:0}"/>
  <p:tag name="KSO_WM_SLIDE_BK_DARK_LIGHT" val="2"/>
  <p:tag name="KSO_WM_SLIDE_BACKGROUND_TYPE" val="general"/>
  <p:tag name="KSO_WM_SLIDE_SUPPORT_FEATURE_TYPE" val="0"/>
  <p:tag name="KSO_WM_TEMPLATE_MASTER_THUMB_INDEX" val="12"/>
  <p:tag name="KSO_WM_TEMPLATE_ASSEMBLE_XID" val="5fa279c9a8fc48be8082a57c"/>
  <p:tag name="KSO_WM_TEMPLATE_ASSEMBLE_GROUPID" val="5fa2545858547e52881ef09f"/>
  <p:tag name="KSO_WM_TEMPLATE_THUMBS_INDEX" val="1、7、9、10、11、51"/>
</p:tagLst>
</file>

<file path=ppt/theme/theme1.xml><?xml version="1.0" encoding="utf-8"?>
<a:theme xmlns:a="http://schemas.openxmlformats.org/drawingml/2006/main" name="1_Office 主题​​">
  <a:themeElements>
    <a:clrScheme name="自定义 184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789"/>
      </a:accent1>
      <a:accent2>
        <a:srgbClr val="B3DDDC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66BAC3"/>
      </a:accent1>
      <a:accent2>
        <a:srgbClr val="60ACD5"/>
      </a:accent2>
      <a:accent3>
        <a:srgbClr val="6B9ADC"/>
      </a:accent3>
      <a:accent4>
        <a:srgbClr val="8587D2"/>
      </a:accent4>
      <a:accent5>
        <a:srgbClr val="A774B5"/>
      </a:accent5>
      <a:accent6>
        <a:srgbClr val="C2658B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WPS 演示</Application>
  <PresentationFormat>自定义</PresentationFormat>
  <Paragraphs>174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汉仪旗黑-85S</vt:lpstr>
      <vt:lpstr>华文细黑</vt:lpstr>
      <vt:lpstr>幼圆</vt:lpstr>
      <vt:lpstr>Arial Unicode MS</vt:lpstr>
      <vt:lpstr>等线 Light</vt:lpstr>
      <vt:lpstr>Calibri</vt:lpstr>
      <vt:lpstr>等线</vt:lpstr>
      <vt:lpstr>1_Office 主题​​</vt:lpstr>
      <vt:lpstr>2_Office 主题​​</vt:lpstr>
      <vt:lpstr>财务决策实训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稻壳儿演示武汉组</dc:creator>
  <cp:lastModifiedBy>美圆</cp:lastModifiedBy>
  <cp:revision>38</cp:revision>
  <dcterms:created xsi:type="dcterms:W3CDTF">2019-11-13T02:06:00Z</dcterms:created>
  <dcterms:modified xsi:type="dcterms:W3CDTF">2020-11-23T05:19:31Z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